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3" r:id="rId1"/>
  </p:sldMasterIdLst>
  <p:notesMasterIdLst>
    <p:notesMasterId r:id="rId31"/>
  </p:notesMasterIdLst>
  <p:sldIdLst>
    <p:sldId id="256" r:id="rId2"/>
    <p:sldId id="257" r:id="rId3"/>
    <p:sldId id="258" r:id="rId4"/>
    <p:sldId id="302" r:id="rId5"/>
    <p:sldId id="260" r:id="rId6"/>
    <p:sldId id="306" r:id="rId7"/>
    <p:sldId id="304" r:id="rId8"/>
    <p:sldId id="305" r:id="rId9"/>
    <p:sldId id="309" r:id="rId10"/>
    <p:sldId id="310" r:id="rId11"/>
    <p:sldId id="265" r:id="rId12"/>
    <p:sldId id="267" r:id="rId13"/>
    <p:sldId id="268" r:id="rId14"/>
    <p:sldId id="262" r:id="rId15"/>
    <p:sldId id="311" r:id="rId16"/>
    <p:sldId id="322" r:id="rId17"/>
    <p:sldId id="319" r:id="rId18"/>
    <p:sldId id="317" r:id="rId19"/>
    <p:sldId id="321" r:id="rId20"/>
    <p:sldId id="314" r:id="rId21"/>
    <p:sldId id="318" r:id="rId22"/>
    <p:sldId id="316" r:id="rId23"/>
    <p:sldId id="270" r:id="rId24"/>
    <p:sldId id="272" r:id="rId25"/>
    <p:sldId id="271" r:id="rId26"/>
    <p:sldId id="325" r:id="rId27"/>
    <p:sldId id="300" r:id="rId28"/>
    <p:sldId id="291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1562" autoAdjust="0"/>
  </p:normalViewPr>
  <p:slideViewPr>
    <p:cSldViewPr snapToGrid="0">
      <p:cViewPr varScale="1">
        <p:scale>
          <a:sx n="68" d="100"/>
          <a:sy n="68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A9664-333C-4006-B058-F33B7307992F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A963B-3ED1-49B2-B110-94927241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1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7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1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1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6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70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60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0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8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8" y="4777387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3" y="432381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4529548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8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3244147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4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3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67" indent="0">
              <a:buFontTx/>
              <a:buNone/>
              <a:defRPr/>
            </a:lvl2pPr>
            <a:lvl3pPr marL="914332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8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3244147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714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3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35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4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67" indent="0">
              <a:buFontTx/>
              <a:buNone/>
              <a:defRPr/>
            </a:lvl2pPr>
            <a:lvl3pPr marL="914332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340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67" indent="0">
              <a:buFontTx/>
              <a:buNone/>
              <a:defRPr/>
            </a:lvl2pPr>
            <a:lvl3pPr marL="914332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07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67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7" y="627413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13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30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1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8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3244147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78778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6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5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4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78778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8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3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6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8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1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67" indent="0">
              <a:buNone/>
              <a:defRPr sz="1600"/>
            </a:lvl2pPr>
            <a:lvl3pPr marL="914332" indent="0">
              <a:buNone/>
              <a:defRPr sz="1600"/>
            </a:lvl3pPr>
            <a:lvl4pPr marL="1371498" indent="0">
              <a:buNone/>
              <a:defRPr sz="1600"/>
            </a:lvl4pPr>
            <a:lvl5pPr marL="1828664" indent="0">
              <a:buNone/>
              <a:defRPr sz="1600"/>
            </a:lvl5pPr>
            <a:lvl6pPr marL="2285830" indent="0">
              <a:buNone/>
              <a:defRPr sz="1600"/>
            </a:lvl6pPr>
            <a:lvl7pPr marL="2742994" indent="0">
              <a:buNone/>
              <a:defRPr sz="1600"/>
            </a:lvl7pPr>
            <a:lvl8pPr marL="3200160" indent="0">
              <a:buNone/>
              <a:defRPr sz="1600"/>
            </a:lvl8pPr>
            <a:lvl9pPr marL="3657327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4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5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3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18609-6E9C-4073-8133-38CD4E3A8FD0}" type="datetimeFigureOut">
              <a:rPr lang="en-US" smtClean="0"/>
              <a:t>1/24/2016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8" y="6135816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8" y="78778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</p:sldLayoutIdLst>
  <p:txStyles>
    <p:titleStyle>
      <a:lvl1pPr algn="l" defTabSz="457167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74" indent="-34287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895" indent="-285730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14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080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247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12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578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744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910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ranavladkat" TargetMode="External"/><Relationship Id="rId2" Type="http://schemas.openxmlformats.org/officeDocument/2006/relationships/hyperlink" Target="http://pranavladkat.github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github.com/pranavladka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32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pranavladkat.github.io/files/3dvpm_uml/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1" y="3220872"/>
            <a:ext cx="6018219" cy="1037893"/>
          </a:xfrm>
        </p:spPr>
        <p:txBody>
          <a:bodyPr/>
          <a:lstStyle/>
          <a:p>
            <a:r>
              <a:rPr lang="en-US" dirty="0" smtClean="0"/>
              <a:t>Pranav Ladkat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2879" y="4490114"/>
            <a:ext cx="5881741" cy="1413551"/>
          </a:xfrm>
        </p:spPr>
        <p:txBody>
          <a:bodyPr>
            <a:normAutofit/>
          </a:bodyPr>
          <a:lstStyle/>
          <a:p>
            <a:pPr marL="285730" indent="-285730">
              <a:buFont typeface="Wingdings 3" panose="05040102010807070707" pitchFamily="18" charset="2"/>
              <a:buChar char="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://pranavladkat.github.io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285730" indent="-285730">
              <a:buFont typeface="Wingdings 3" panose="05040102010807070707" pitchFamily="18" charset="2"/>
              <a:buChar char=""/>
            </a:pPr>
            <a:r>
              <a:rPr lang="en-US" dirty="0" smtClean="0">
                <a:hlinkClick r:id="rId3"/>
              </a:rPr>
              <a:t>www.linkedin.com/in/pranavladkat</a:t>
            </a:r>
            <a:endParaRPr lang="en-US" dirty="0" smtClean="0"/>
          </a:p>
          <a:p>
            <a:pPr marL="285730" indent="-285730">
              <a:buFont typeface="Wingdings 3" panose="05040102010807070707" pitchFamily="18" charset="2"/>
              <a:buChar char=""/>
            </a:pPr>
            <a:r>
              <a:rPr lang="en-US" dirty="0" smtClean="0">
                <a:hlinkClick r:id="rId4"/>
              </a:rPr>
              <a:t>www.github.com/pranavladkat</a:t>
            </a:r>
            <a:endParaRPr lang="en-US" dirty="0" smtClean="0"/>
          </a:p>
          <a:p>
            <a:pPr marL="285730" indent="-285730">
              <a:buFont typeface="Wingdings 3" panose="05040102010807070707" pitchFamily="18" charset="2"/>
              <a:buChar char="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/>
              <a:t>Force Free Wake model is used in the current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Wake is deformable surface</a:t>
            </a:r>
          </a:p>
          <a:p>
            <a:r>
              <a:rPr lang="en-US" dirty="0"/>
              <a:t>Wake panels are convected with local velocity</a:t>
            </a:r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404578" y="2906206"/>
            <a:ext cx="7641909" cy="3797002"/>
            <a:chOff x="4404578" y="2779206"/>
            <a:chExt cx="7641909" cy="3797002"/>
          </a:xfrm>
        </p:grpSpPr>
        <p:grpSp>
          <p:nvGrpSpPr>
            <p:cNvPr id="2" name="Group 1"/>
            <p:cNvGrpSpPr/>
            <p:nvPr/>
          </p:nvGrpSpPr>
          <p:grpSpPr>
            <a:xfrm>
              <a:off x="4531145" y="2779206"/>
              <a:ext cx="3543867" cy="2025068"/>
              <a:chOff x="4004360" y="2867585"/>
              <a:chExt cx="3543867" cy="2025068"/>
            </a:xfrm>
          </p:grpSpPr>
          <p:pic>
            <p:nvPicPr>
              <p:cNvPr id="6" name="Content Placeholder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89" t="7817" r="6493" b="8795"/>
              <a:stretch/>
            </p:blipFill>
            <p:spPr>
              <a:xfrm>
                <a:off x="4004360" y="2867585"/>
                <a:ext cx="3543867" cy="202506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070361" y="3084081"/>
                <a:ext cx="6526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12769" y="2996135"/>
              <a:ext cx="3543868" cy="1835218"/>
              <a:chOff x="8159940" y="2969845"/>
              <a:chExt cx="3543868" cy="183521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25" t="10912" r="6958" b="13518"/>
              <a:stretch/>
            </p:blipFill>
            <p:spPr>
              <a:xfrm>
                <a:off x="8159940" y="2969845"/>
                <a:ext cx="3543868" cy="183521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283408" y="3248779"/>
                <a:ext cx="677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404578" y="4804274"/>
              <a:ext cx="3670434" cy="1771934"/>
              <a:chOff x="3780498" y="4952382"/>
              <a:chExt cx="3670434" cy="177193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06" t="10423" r="5009" b="16612"/>
              <a:stretch/>
            </p:blipFill>
            <p:spPr>
              <a:xfrm>
                <a:off x="3780498" y="4952382"/>
                <a:ext cx="3670434" cy="1771934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3956961" y="5124833"/>
                <a:ext cx="663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122920" y="4909299"/>
              <a:ext cx="3923567" cy="1518800"/>
              <a:chOff x="8122920" y="5124833"/>
              <a:chExt cx="3923567" cy="15188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9" t="13518" r="3989" b="23942"/>
              <a:stretch/>
            </p:blipFill>
            <p:spPr>
              <a:xfrm>
                <a:off x="8122920" y="5124833"/>
                <a:ext cx="3923567" cy="151880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0937966" y="5200206"/>
                <a:ext cx="7850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11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</p:grpSp>
      <p:pic>
        <p:nvPicPr>
          <p:cNvPr id="18" name="Picture 2" descr="http://latex2png.com/output/latex_262896a0deff31a819fd9a5b42ab691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7" y="3309224"/>
            <a:ext cx="346430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latex2png.com/output/latex_6cb7b3f3230703eb444590de548289c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8" y="4336961"/>
            <a:ext cx="1863247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9"/>
          <a:stretch/>
        </p:blipFill>
        <p:spPr>
          <a:xfrm>
            <a:off x="238621" y="3566763"/>
            <a:ext cx="5982691" cy="3218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9558" y="268556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baseline="-25000" dirty="0"/>
              <a:t>∞</a:t>
            </a:r>
            <a:r>
              <a:rPr lang="en-US" dirty="0"/>
              <a:t> = 7 m/s</a:t>
            </a:r>
          </a:p>
          <a:p>
            <a:r>
              <a:rPr lang="el-GR" dirty="0"/>
              <a:t>ω</a:t>
            </a:r>
            <a:r>
              <a:rPr lang="en-US" dirty="0"/>
              <a:t> = 71.63 RPM</a:t>
            </a:r>
          </a:p>
          <a:p>
            <a:r>
              <a:rPr lang="en-US" dirty="0"/>
              <a:t>Coefficient of Pressure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09" y="2084054"/>
            <a:ext cx="2971800" cy="4700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209" y="2084054"/>
            <a:ext cx="3033552" cy="4700847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84318" y="1534706"/>
            <a:ext cx="10018713" cy="4065431"/>
          </a:xfrm>
        </p:spPr>
        <p:txBody>
          <a:bodyPr anchor="t"/>
          <a:lstStyle/>
          <a:p>
            <a:r>
              <a:rPr lang="en-US" dirty="0"/>
              <a:t>Comparison of developed code with </a:t>
            </a:r>
            <a:r>
              <a:rPr lang="en-US" dirty="0" smtClean="0"/>
              <a:t>experimental </a:t>
            </a:r>
            <a:r>
              <a:rPr lang="en-US" dirty="0"/>
              <a:t>data from “NREL – Unsteady Aerodynamics Experiment Phase-VI” </a:t>
            </a:r>
          </a:p>
          <a:p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</p:spTree>
    <p:extLst>
      <p:ext uri="{BB962C8B-B14F-4D97-AF65-F5344CB8AC3E}">
        <p14:creationId xmlns:p14="http://schemas.microsoft.com/office/powerpoint/2010/main" val="232397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d_turb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7405" y="1852142"/>
            <a:ext cx="8212545" cy="484340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06897" y="1429562"/>
            <a:ext cx="10018713" cy="4065431"/>
          </a:xfrm>
        </p:spPr>
        <p:txBody>
          <a:bodyPr anchor="t"/>
          <a:lstStyle/>
          <a:p>
            <a:r>
              <a:rPr lang="en-US" dirty="0" smtClean="0"/>
              <a:t>Solution: Wind Turbine Blade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06897" y="1429562"/>
            <a:ext cx="10018713" cy="4065431"/>
          </a:xfrm>
        </p:spPr>
        <p:txBody>
          <a:bodyPr anchor="t"/>
          <a:lstStyle/>
          <a:p>
            <a:r>
              <a:rPr lang="en-US" dirty="0"/>
              <a:t>Output </a:t>
            </a:r>
            <a:r>
              <a:rPr lang="en-US" dirty="0" smtClean="0"/>
              <a:t>Video: </a:t>
            </a:r>
          </a:p>
          <a:p>
            <a:pPr marL="0" indent="0">
              <a:buNone/>
            </a:pPr>
            <a:r>
              <a:rPr lang="en-US" dirty="0" smtClean="0"/>
              <a:t>NACA0012 placed in uniform </a:t>
            </a:r>
            <a:r>
              <a:rPr lang="en-US" dirty="0"/>
              <a:t>flow			NACA0012 heaving motion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naca00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5909" y="2504405"/>
            <a:ext cx="5741560" cy="2960492"/>
          </a:xfrm>
          <a:prstGeom prst="rect">
            <a:avLst/>
          </a:prstGeom>
        </p:spPr>
      </p:pic>
      <p:pic>
        <p:nvPicPr>
          <p:cNvPr id="8" name="heavi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87470" y="2346425"/>
            <a:ext cx="5708516" cy="327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9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319" y="1725776"/>
            <a:ext cx="5624052" cy="4702323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Classes defined:</a:t>
            </a:r>
          </a:p>
          <a:p>
            <a:pPr lvl="1"/>
            <a:r>
              <a:rPr lang="en-US" dirty="0" smtClean="0"/>
              <a:t>Mesh reader (plot3d)</a:t>
            </a:r>
          </a:p>
          <a:p>
            <a:pPr lvl="1"/>
            <a:r>
              <a:rPr lang="en-US" dirty="0" smtClean="0"/>
              <a:t>Surface and wake containers</a:t>
            </a:r>
          </a:p>
          <a:p>
            <a:pPr lvl="1"/>
            <a:r>
              <a:rPr lang="en-US" dirty="0" smtClean="0"/>
              <a:t>Solver</a:t>
            </a:r>
          </a:p>
          <a:p>
            <a:pPr lvl="1"/>
            <a:r>
              <a:rPr lang="en-US" dirty="0" smtClean="0"/>
              <a:t>Output writer (VTK)</a:t>
            </a:r>
          </a:p>
          <a:p>
            <a:pPr lvl="1"/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Domain</a:t>
            </a:r>
          </a:p>
          <a:p>
            <a:pPr lvl="1"/>
            <a:r>
              <a:rPr lang="en-US" dirty="0" smtClean="0"/>
              <a:t>Vector3d</a:t>
            </a:r>
          </a:p>
          <a:p>
            <a:r>
              <a:rPr lang="en-US" dirty="0" smtClean="0"/>
              <a:t>Detailed </a:t>
            </a:r>
            <a:r>
              <a:rPr lang="en-US" dirty="0"/>
              <a:t>class diagram:</a:t>
            </a:r>
          </a:p>
          <a:p>
            <a:pPr lvl="1"/>
            <a:r>
              <a:rPr lang="en-US" dirty="0">
                <a:hlinkClick r:id="rId2"/>
              </a:rPr>
              <a:t>http://pranavladkat.github.io/files/3dvpm_uml/index.html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51" y="1057682"/>
            <a:ext cx="4657725" cy="551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9976" y="743809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NACA0012 at 0 AOA</a:t>
            </a:r>
          </a:p>
        </p:txBody>
      </p:sp>
    </p:spTree>
    <p:extLst>
      <p:ext uri="{BB962C8B-B14F-4D97-AF65-F5344CB8AC3E}">
        <p14:creationId xmlns:p14="http://schemas.microsoft.com/office/powerpoint/2010/main" val="1655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3510763" cy="4702323"/>
          </a:xfrm>
        </p:spPr>
        <p:txBody>
          <a:bodyPr anchor="t"/>
          <a:lstStyle/>
          <a:p>
            <a:r>
              <a:rPr lang="en-US" dirty="0" smtClean="0"/>
              <a:t>Code Design</a:t>
            </a:r>
          </a:p>
          <a:p>
            <a:r>
              <a:rPr lang="en-US" dirty="0" smtClean="0"/>
              <a:t> </a:t>
            </a:r>
            <a:r>
              <a:rPr lang="en-US" dirty="0"/>
              <a:t>Implemented as a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The main() set up and run simulation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8" b="5235"/>
          <a:stretch/>
        </p:blipFill>
        <p:spPr>
          <a:xfrm>
            <a:off x="4629410" y="2039796"/>
            <a:ext cx="7498677" cy="45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9" y="1725776"/>
            <a:ext cx="4124912" cy="4702323"/>
          </a:xfrm>
        </p:spPr>
        <p:txBody>
          <a:bodyPr anchor="t"/>
          <a:lstStyle/>
          <a:p>
            <a:r>
              <a:rPr lang="en-US" dirty="0" smtClean="0"/>
              <a:t>Class: vector3d</a:t>
            </a:r>
          </a:p>
          <a:p>
            <a:r>
              <a:rPr lang="en-US" dirty="0" smtClean="0"/>
              <a:t>wrapper to an array of length 3</a:t>
            </a:r>
          </a:p>
          <a:p>
            <a:r>
              <a:rPr lang="en-US" dirty="0" smtClean="0"/>
              <a:t>Stores coordinates and various vectors</a:t>
            </a:r>
          </a:p>
          <a:p>
            <a:r>
              <a:rPr lang="en-US" dirty="0" smtClean="0"/>
              <a:t>Provide ease to write vector equations</a:t>
            </a:r>
          </a:p>
          <a:p>
            <a:r>
              <a:rPr lang="en-US" dirty="0" smtClean="0"/>
              <a:t>Much clean code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438" y="873954"/>
            <a:ext cx="52578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3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3550569" cy="4702323"/>
          </a:xfrm>
        </p:spPr>
        <p:txBody>
          <a:bodyPr anchor="t"/>
          <a:lstStyle/>
          <a:p>
            <a:r>
              <a:rPr lang="en-US" dirty="0" smtClean="0"/>
              <a:t>Class: Surface</a:t>
            </a:r>
          </a:p>
          <a:p>
            <a:r>
              <a:rPr lang="en-US" dirty="0" smtClean="0"/>
              <a:t>Represents a surface body</a:t>
            </a:r>
          </a:p>
          <a:p>
            <a:r>
              <a:rPr lang="en-US" dirty="0" smtClean="0"/>
              <a:t>Stores all geometry information</a:t>
            </a:r>
          </a:p>
          <a:p>
            <a:r>
              <a:rPr lang="en-US" dirty="0" smtClean="0"/>
              <a:t>Performs all calculations related to geometry</a:t>
            </a:r>
          </a:p>
          <a:p>
            <a:r>
              <a:rPr lang="en-US" dirty="0" smtClean="0"/>
              <a:t>Perform geometry movements</a:t>
            </a:r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94" y="669626"/>
            <a:ext cx="5722253" cy="608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0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Class: Wake (Derived from Surface)</a:t>
            </a:r>
            <a:endParaRPr lang="en-US" dirty="0"/>
          </a:p>
          <a:p>
            <a:r>
              <a:rPr lang="en-US" dirty="0" smtClean="0"/>
              <a:t>Wake is a deformable surface</a:t>
            </a:r>
          </a:p>
          <a:p>
            <a:r>
              <a:rPr lang="en-US" dirty="0" smtClean="0"/>
              <a:t>Solver class manipulates Wake surface as part of solution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54" y="3698543"/>
            <a:ext cx="6430992" cy="290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9" y="1725776"/>
            <a:ext cx="3647240" cy="4702323"/>
          </a:xfrm>
        </p:spPr>
        <p:txBody>
          <a:bodyPr anchor="t"/>
          <a:lstStyle/>
          <a:p>
            <a:r>
              <a:rPr lang="en-US" dirty="0" smtClean="0"/>
              <a:t>Class: Solver</a:t>
            </a:r>
          </a:p>
          <a:p>
            <a:r>
              <a:rPr lang="en-US" dirty="0" smtClean="0"/>
              <a:t>Solver::Solve() is the driver function</a:t>
            </a:r>
          </a:p>
          <a:p>
            <a:r>
              <a:rPr lang="en-US" dirty="0" smtClean="0"/>
              <a:t>Solver sets up system of equations and solves it</a:t>
            </a:r>
          </a:p>
          <a:p>
            <a:r>
              <a:rPr lang="en-US" dirty="0" smtClean="0"/>
              <a:t>Post-process results to get aerodynamic forces</a:t>
            </a:r>
          </a:p>
          <a:p>
            <a:r>
              <a:rPr lang="en-US" dirty="0" smtClean="0"/>
              <a:t>Write solution to an output file in correct format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08" y="531055"/>
            <a:ext cx="5638871" cy="61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8"/>
            <a:ext cx="10018713" cy="4065431"/>
          </a:xfrm>
        </p:spPr>
        <p:txBody>
          <a:bodyPr anchor="t"/>
          <a:lstStyle/>
          <a:p>
            <a:r>
              <a:rPr lang="en-US" dirty="0" smtClean="0"/>
              <a:t>About me</a:t>
            </a:r>
          </a:p>
          <a:p>
            <a:r>
              <a:rPr lang="en-US" dirty="0" smtClean="0"/>
              <a:t>Prior Work Experience</a:t>
            </a:r>
          </a:p>
          <a:p>
            <a:r>
              <a:rPr lang="en-US" dirty="0" smtClean="0"/>
              <a:t>Projects from graduate studies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3299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3688183" cy="4702323"/>
          </a:xfrm>
        </p:spPr>
        <p:txBody>
          <a:bodyPr anchor="t"/>
          <a:lstStyle/>
          <a:p>
            <a:r>
              <a:rPr lang="en-US" dirty="0" smtClean="0"/>
              <a:t>Class: Plot3d</a:t>
            </a:r>
          </a:p>
          <a:p>
            <a:r>
              <a:rPr lang="en-US" dirty="0" smtClean="0"/>
              <a:t>Reads mesh file and fills basic surface details</a:t>
            </a:r>
          </a:p>
          <a:p>
            <a:r>
              <a:rPr lang="en-US" dirty="0" smtClean="0"/>
              <a:t>Also reads domain object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063" y="1221335"/>
            <a:ext cx="5046828" cy="54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5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9" y="1725776"/>
            <a:ext cx="4152206" cy="4702323"/>
          </a:xfrm>
        </p:spPr>
        <p:txBody>
          <a:bodyPr anchor="t"/>
          <a:lstStyle/>
          <a:p>
            <a:r>
              <a:rPr lang="en-US" dirty="0" smtClean="0"/>
              <a:t>Class: Domain</a:t>
            </a:r>
          </a:p>
          <a:p>
            <a:r>
              <a:rPr lang="en-US" dirty="0" smtClean="0"/>
              <a:t>Domain contains points where we post-process results</a:t>
            </a:r>
          </a:p>
          <a:p>
            <a:r>
              <a:rPr lang="en-US" dirty="0" smtClean="0"/>
              <a:t>Optional class</a:t>
            </a:r>
          </a:p>
          <a:p>
            <a:endParaRPr lang="en-US" dirty="0"/>
          </a:p>
          <a:p>
            <a:r>
              <a:rPr lang="en-US" dirty="0"/>
              <a:t>Class: Parameters</a:t>
            </a:r>
          </a:p>
          <a:p>
            <a:r>
              <a:rPr lang="en-US" dirty="0"/>
              <a:t>Includes public static variables which sets up program behavior</a:t>
            </a:r>
          </a:p>
          <a:p>
            <a:r>
              <a:rPr lang="en-US" dirty="0"/>
              <a:t>They are mostly set to defaults</a:t>
            </a:r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083" y="1066804"/>
            <a:ext cx="4495836" cy="2209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392" y="3452883"/>
            <a:ext cx="52006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Class: </a:t>
            </a:r>
            <a:r>
              <a:rPr lang="en-US" dirty="0" err="1" smtClean="0"/>
              <a:t>vtk_writer</a:t>
            </a:r>
            <a:r>
              <a:rPr lang="en-US" dirty="0" smtClean="0"/>
              <a:t> (Output file format)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Summary:</a:t>
            </a:r>
          </a:p>
          <a:p>
            <a:pPr lvl="1"/>
            <a:r>
              <a:rPr lang="en-US" dirty="0"/>
              <a:t>Validated results of the developed code with various experimental data and analytical solutions</a:t>
            </a:r>
          </a:p>
          <a:p>
            <a:pPr lvl="1"/>
            <a:r>
              <a:rPr lang="en-US" dirty="0"/>
              <a:t>The solution takes less than 1 sec to compute per time step for mesh size ~800 elements</a:t>
            </a:r>
          </a:p>
          <a:p>
            <a:pPr lvl="1"/>
            <a:r>
              <a:rPr lang="en-US" dirty="0"/>
              <a:t>Predicts aerodynamic forces for 3D and fully Unsteady </a:t>
            </a: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2" y="2293398"/>
            <a:ext cx="10739444" cy="205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Parallel Successive Over Relaxation Solver using </a:t>
            </a:r>
            <a:r>
              <a:rPr lang="en-US" dirty="0" err="1" smtClean="0"/>
              <a:t>OpenMP</a:t>
            </a:r>
            <a:r>
              <a:rPr lang="en-US" dirty="0" smtClean="0"/>
              <a:t>, MPI and CUDA</a:t>
            </a:r>
          </a:p>
          <a:p>
            <a:pPr lvl="1"/>
            <a:r>
              <a:rPr lang="en-US" dirty="0" smtClean="0"/>
              <a:t>Solves generic Poisson Equation using Red-Black SOR</a:t>
            </a:r>
          </a:p>
          <a:p>
            <a:pPr lvl="1"/>
            <a:r>
              <a:rPr lang="en-US" dirty="0" smtClean="0"/>
              <a:t>Compares parallel speedup for </a:t>
            </a:r>
            <a:r>
              <a:rPr lang="en-US" dirty="0" err="1" smtClean="0"/>
              <a:t>OpenMP</a:t>
            </a:r>
            <a:r>
              <a:rPr lang="en-US" dirty="0" smtClean="0"/>
              <a:t>, MPI and CUDA implementations</a:t>
            </a:r>
          </a:p>
          <a:p>
            <a:r>
              <a:rPr lang="en-US" dirty="0" smtClean="0"/>
              <a:t>Classes defined:</a:t>
            </a:r>
          </a:p>
          <a:p>
            <a:pPr lvl="1"/>
            <a:r>
              <a:rPr lang="en-US" dirty="0" smtClean="0"/>
              <a:t>Poisson Equation</a:t>
            </a:r>
          </a:p>
          <a:p>
            <a:pPr lvl="1"/>
            <a:r>
              <a:rPr lang="en-US" dirty="0" smtClean="0"/>
              <a:t>Boundary Conditions</a:t>
            </a:r>
          </a:p>
          <a:p>
            <a:pPr lvl="1"/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Solver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SOR equation: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860199" y="3411945"/>
            <a:ext cx="3128987" cy="3186333"/>
            <a:chOff x="8860193" y="3275463"/>
            <a:chExt cx="3128987" cy="3186330"/>
          </a:xfrm>
        </p:grpSpPr>
        <p:pic>
          <p:nvPicPr>
            <p:cNvPr id="1026" name="Picture 2" descr="http://www.cs.berkeley.edu/~demmel/cs267/lecture24/RedBlack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42" b="21612"/>
            <a:stretch/>
          </p:blipFill>
          <p:spPr bwMode="auto">
            <a:xfrm>
              <a:off x="8860193" y="3275463"/>
              <a:ext cx="3128987" cy="293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254333" y="6092461"/>
              <a:ext cx="2340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Red/Black ordering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626311" y="3273446"/>
            <a:ext cx="136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Internet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524" y="3079325"/>
            <a:ext cx="2342795" cy="665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768" y="5546138"/>
            <a:ext cx="6940981" cy="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pic>
        <p:nvPicPr>
          <p:cNvPr id="5" name="Picture 6" descr="Fig 3.1.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946" y="1362546"/>
            <a:ext cx="2726655" cy="510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" y="2852385"/>
            <a:ext cx="8871932" cy="3925433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57318" y="1598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MPI details</a:t>
            </a:r>
          </a:p>
          <a:p>
            <a:pPr lvl="1"/>
            <a:r>
              <a:rPr lang="en-US" dirty="0" smtClean="0"/>
              <a:t>Domain Decomposition</a:t>
            </a:r>
          </a:p>
          <a:p>
            <a:pPr lvl="1"/>
            <a:r>
              <a:rPr lang="en-US" dirty="0" smtClean="0"/>
              <a:t>Message passing in MPI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11663" y="6431081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Internet</a:t>
            </a:r>
          </a:p>
        </p:txBody>
      </p:sp>
    </p:spTree>
    <p:extLst>
      <p:ext uri="{BB962C8B-B14F-4D97-AF65-F5344CB8AC3E}">
        <p14:creationId xmlns:p14="http://schemas.microsoft.com/office/powerpoint/2010/main" val="25901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5170997" cy="4702323"/>
          </a:xfrm>
        </p:spPr>
        <p:txBody>
          <a:bodyPr anchor="t"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No global synchronization, hence need to split kernel function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979" y="834380"/>
            <a:ext cx="4929576" cy="253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71" y="3527279"/>
            <a:ext cx="103155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9488482" cy="3634015"/>
          </a:xfrm>
        </p:spPr>
        <p:txBody>
          <a:bodyPr anchor="t"/>
          <a:lstStyle/>
          <a:p>
            <a:r>
              <a:rPr lang="en-US" dirty="0" err="1"/>
              <a:t>OpenMP</a:t>
            </a:r>
            <a:r>
              <a:rPr lang="en-US" dirty="0"/>
              <a:t> achieved parallel efficiency of 93% for 12 CPU cores</a:t>
            </a:r>
          </a:p>
          <a:p>
            <a:r>
              <a:rPr lang="en-US" dirty="0"/>
              <a:t>MPI achieved parallel efficiency of 89% for 12 CPU cores</a:t>
            </a:r>
          </a:p>
          <a:p>
            <a:r>
              <a:rPr lang="en-US" dirty="0"/>
              <a:t>CUDA code achieved a speedup of ~5 compared to 16 cores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pic>
        <p:nvPicPr>
          <p:cNvPr id="8" name="Picture 7" descr="http://www.acsu.buffalo.edu/~pranavpr/IMG/sor-8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0"/>
          <a:stretch/>
        </p:blipFill>
        <p:spPr bwMode="auto">
          <a:xfrm>
            <a:off x="700443" y="3629465"/>
            <a:ext cx="7137891" cy="30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csu.buffalo.edu/~pranavpr/IMG/sor-409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 bwMode="auto">
          <a:xfrm>
            <a:off x="7838334" y="3044059"/>
            <a:ext cx="4225720" cy="36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1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Overall great learning experience</a:t>
            </a:r>
          </a:p>
          <a:p>
            <a:r>
              <a:rPr lang="en-US" dirty="0" smtClean="0"/>
              <a:t>Enhanced programming skills significantly</a:t>
            </a:r>
          </a:p>
          <a:p>
            <a:r>
              <a:rPr lang="en-US" dirty="0" smtClean="0"/>
              <a:t>Gained HPC and parallel programming skills</a:t>
            </a:r>
          </a:p>
          <a:p>
            <a:r>
              <a:rPr lang="en-US" dirty="0" smtClean="0"/>
              <a:t>Work </a:t>
            </a:r>
            <a:r>
              <a:rPr lang="en-US" dirty="0"/>
              <a:t>experience </a:t>
            </a:r>
            <a:r>
              <a:rPr lang="en-US" dirty="0" smtClean="0"/>
              <a:t>provided </a:t>
            </a:r>
            <a:r>
              <a:rPr lang="en-US" dirty="0"/>
              <a:t>good industrial outlook, and customer driven product development</a:t>
            </a:r>
          </a:p>
          <a:p>
            <a:r>
              <a:rPr lang="en-US" dirty="0"/>
              <a:t>I’m still learning and will continue to learn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442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57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2"/>
            <a:ext cx="10018713" cy="4816699"/>
          </a:xfrm>
        </p:spPr>
        <p:txBody>
          <a:bodyPr anchor="t">
            <a:normAutofit/>
          </a:bodyPr>
          <a:lstStyle/>
          <a:p>
            <a:r>
              <a:rPr lang="en-US" sz="2000" dirty="0" smtClean="0"/>
              <a:t>Master of Science in Mechanical Engineering, 3.74/4</a:t>
            </a:r>
          </a:p>
          <a:p>
            <a:pPr lvl="1"/>
            <a:r>
              <a:rPr lang="en-US" sz="1800" dirty="0" smtClean="0"/>
              <a:t>University at Buffalo, The State University of New York, August 2013 – June 2015</a:t>
            </a:r>
          </a:p>
          <a:p>
            <a:pPr lvl="1"/>
            <a:r>
              <a:rPr lang="en-US" sz="1800" dirty="0" smtClean="0"/>
              <a:t>Emphasis on Scientific Computing</a:t>
            </a:r>
          </a:p>
          <a:p>
            <a:endParaRPr lang="en-US" sz="2000" dirty="0" smtClean="0"/>
          </a:p>
          <a:p>
            <a:r>
              <a:rPr lang="en-US" sz="2000" dirty="0" smtClean="0"/>
              <a:t>Bachelor of Engineering in Mechanical Engineering</a:t>
            </a:r>
          </a:p>
          <a:p>
            <a:pPr lvl="1"/>
            <a:r>
              <a:rPr lang="en-US" sz="1800" dirty="0" smtClean="0"/>
              <a:t>University of Pune, June 2007 – May 2011</a:t>
            </a:r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98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2"/>
            <a:ext cx="10018713" cy="4816699"/>
          </a:xfrm>
        </p:spPr>
        <p:txBody>
          <a:bodyPr anchor="t">
            <a:noAutofit/>
          </a:bodyPr>
          <a:lstStyle/>
          <a:p>
            <a:r>
              <a:rPr lang="en-US" sz="2000" dirty="0" smtClean="0"/>
              <a:t>Member of Technical Staff, </a:t>
            </a:r>
            <a:r>
              <a:rPr lang="en-US" sz="2000" dirty="0" err="1" smtClean="0"/>
              <a:t>Skytree</a:t>
            </a:r>
            <a:r>
              <a:rPr lang="en-US" sz="2000" dirty="0" smtClean="0"/>
              <a:t> (Aug 2015 – Dec 2015)</a:t>
            </a:r>
          </a:p>
          <a:p>
            <a:pPr lvl="1"/>
            <a:r>
              <a:rPr lang="en-US" sz="1800" dirty="0" smtClean="0"/>
              <a:t>Part of HPC/ML Team</a:t>
            </a:r>
          </a:p>
          <a:p>
            <a:pPr lvl="1"/>
            <a:r>
              <a:rPr lang="en-US" sz="1800" dirty="0"/>
              <a:t>Writing and maintaining parallel algorithms that are both multi-threaded </a:t>
            </a:r>
            <a:r>
              <a:rPr lang="en-US" sz="1800" dirty="0" smtClean="0"/>
              <a:t>and multi-machine</a:t>
            </a:r>
          </a:p>
          <a:p>
            <a:pPr lvl="1"/>
            <a:r>
              <a:rPr lang="en-US" sz="1800" dirty="0" smtClean="0"/>
              <a:t>Refactor </a:t>
            </a:r>
            <a:r>
              <a:rPr lang="en-US" sz="1800" dirty="0"/>
              <a:t>code to take advantage of memory access patterns, </a:t>
            </a:r>
            <a:r>
              <a:rPr lang="en-US" sz="1800" dirty="0" smtClean="0"/>
              <a:t>utilize </a:t>
            </a:r>
            <a:r>
              <a:rPr lang="en-US" sz="1800" dirty="0"/>
              <a:t>SIMD </a:t>
            </a:r>
            <a:r>
              <a:rPr lang="en-US" sz="1800" dirty="0" smtClean="0"/>
              <a:t>architecture</a:t>
            </a:r>
            <a:endParaRPr lang="en-US" sz="1800" dirty="0"/>
          </a:p>
          <a:p>
            <a:pPr lvl="1"/>
            <a:r>
              <a:rPr lang="en-US" sz="1800" dirty="0" smtClean="0"/>
              <a:t>Profiling code to </a:t>
            </a:r>
            <a:r>
              <a:rPr lang="en-US" sz="1800" dirty="0"/>
              <a:t>find bottlenecks and suggest/implement </a:t>
            </a:r>
            <a:r>
              <a:rPr lang="en-US" sz="1800" dirty="0" smtClean="0"/>
              <a:t>solutions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 smtClean="0"/>
          </a:p>
          <a:p>
            <a:r>
              <a:rPr lang="en-US" sz="2000" dirty="0" smtClean="0"/>
              <a:t>CFD Engineer and Mesh Developer, ANSYS Inc., India (Nov 2011 – July 2013)</a:t>
            </a:r>
          </a:p>
          <a:p>
            <a:pPr lvl="1"/>
            <a:r>
              <a:rPr lang="en-US" sz="1800" dirty="0" smtClean="0"/>
              <a:t>Worked on implementing and improving mesh generation features such as Shell meshing, Splitting </a:t>
            </a:r>
            <a:r>
              <a:rPr lang="en-US" sz="1800" dirty="0"/>
              <a:t>boundary layers</a:t>
            </a:r>
          </a:p>
          <a:p>
            <a:pPr lvl="1"/>
            <a:r>
              <a:rPr lang="en-US" sz="1800" dirty="0" smtClean="0"/>
              <a:t>Provide support for ANSYS tools to various customers in Automotive industry</a:t>
            </a:r>
          </a:p>
          <a:p>
            <a:pPr lvl="1"/>
            <a:r>
              <a:rPr lang="en-US" sz="1800" dirty="0" smtClean="0"/>
              <a:t>Worked on various Aerodynamics and Heat Transfer related projects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11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4"/>
            <a:ext cx="10018713" cy="4784213"/>
          </a:xfrm>
        </p:spPr>
        <p:txBody>
          <a:bodyPr anchor="t">
            <a:normAutofit/>
          </a:bodyPr>
          <a:lstStyle/>
          <a:p>
            <a:r>
              <a:rPr lang="en-US" sz="2000" dirty="0" smtClean="0"/>
              <a:t>Title: “3D Unsteady Vortex Panel Method and its applications in Aerodynamics”</a:t>
            </a:r>
          </a:p>
          <a:p>
            <a:pPr lvl="1"/>
            <a:r>
              <a:rPr lang="en-US" sz="1800" dirty="0" smtClean="0"/>
              <a:t>Solves for inviscid flow over body </a:t>
            </a:r>
          </a:p>
          <a:p>
            <a:pPr lvl="1"/>
            <a:r>
              <a:rPr lang="en-US" sz="1800" dirty="0" smtClean="0"/>
              <a:t>Calculates aerodynamic forces such as pressure, lift, drag, moments, etc.</a:t>
            </a:r>
          </a:p>
          <a:p>
            <a:pPr lvl="1"/>
            <a:r>
              <a:rPr lang="en-US" sz="1800" dirty="0" smtClean="0"/>
              <a:t>Motivation: To get solution quickly (in seconds) and provide input to various control systems</a:t>
            </a:r>
          </a:p>
          <a:p>
            <a:pPr lvl="2"/>
            <a:r>
              <a:rPr lang="en-US" sz="1600" dirty="0" smtClean="0"/>
              <a:t>E.g. Wind turbines, power generating kites</a:t>
            </a:r>
          </a:p>
          <a:p>
            <a:pPr lvl="1"/>
            <a:r>
              <a:rPr lang="en-US" sz="1800" dirty="0" smtClean="0"/>
              <a:t>Developed C++ code</a:t>
            </a:r>
            <a:r>
              <a:rPr lang="en-US" sz="1800" dirty="0"/>
              <a:t> </a:t>
            </a:r>
            <a:r>
              <a:rPr lang="en-US" sz="1800" dirty="0" smtClean="0"/>
              <a:t>from scratch</a:t>
            </a:r>
          </a:p>
          <a:p>
            <a:pPr lvl="1"/>
            <a:r>
              <a:rPr lang="en-US" sz="1800" dirty="0" smtClean="0"/>
              <a:t>Solution part of the code is parallelized using </a:t>
            </a:r>
            <a:r>
              <a:rPr lang="en-US" sz="1800" dirty="0" err="1" smtClean="0"/>
              <a:t>OpenMP</a:t>
            </a:r>
            <a:endParaRPr lang="en-US" sz="1800" dirty="0" smtClean="0"/>
          </a:p>
          <a:p>
            <a:r>
              <a:rPr lang="en-US" sz="2000" dirty="0" smtClean="0"/>
              <a:t>Graduate Advisor: Iman Borazjani</a:t>
            </a:r>
            <a:endParaRPr lang="en-US" sz="2000" dirty="0"/>
          </a:p>
          <a:p>
            <a:pPr lvl="1"/>
            <a:endParaRPr lang="en-US" sz="1800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Project, University at Buffalo</a:t>
            </a:r>
          </a:p>
        </p:txBody>
      </p:sp>
    </p:spTree>
    <p:extLst>
      <p:ext uri="{BB962C8B-B14F-4D97-AF65-F5344CB8AC3E}">
        <p14:creationId xmlns:p14="http://schemas.microsoft.com/office/powerpoint/2010/main" val="393135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1204" r="5833" b="19142"/>
          <a:stretch/>
        </p:blipFill>
        <p:spPr>
          <a:xfrm>
            <a:off x="519936" y="4136811"/>
            <a:ext cx="5353358" cy="2280135"/>
          </a:xfrm>
          <a:prstGeom prst="rect">
            <a:avLst/>
          </a:prstGeom>
        </p:spPr>
      </p:pic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434052" y="2342168"/>
            <a:ext cx="5674362" cy="4344476"/>
            <a:chOff x="7552600" y="4240625"/>
            <a:chExt cx="3242779" cy="24827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9356" y="4240625"/>
              <a:ext cx="3196023" cy="248277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552600" y="6199943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CFD Mesh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84314" y="644431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Mesh for Panel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88417" y="1635763"/>
            <a:ext cx="3242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Ref. “Navier–Stokes Predictions of the</a:t>
            </a:r>
          </a:p>
          <a:p>
            <a:r>
              <a:rPr lang="en-US" sz="1200" dirty="0"/>
              <a:t>NREL Phase VI Rotor in the NASA Ames 80 </a:t>
            </a:r>
            <a:r>
              <a:rPr lang="en-US" sz="1200" dirty="0" err="1"/>
              <a:t>ft</a:t>
            </a:r>
            <a:r>
              <a:rPr lang="en-US" sz="1200" dirty="0"/>
              <a:t> x 120 </a:t>
            </a:r>
            <a:r>
              <a:rPr lang="en-US" sz="1200" dirty="0" err="1"/>
              <a:t>ft</a:t>
            </a:r>
            <a:r>
              <a:rPr lang="en-US" sz="1200" dirty="0"/>
              <a:t> Wind Tunnel”-</a:t>
            </a:r>
            <a:r>
              <a:rPr lang="en-US" sz="1200" i="1" dirty="0"/>
              <a:t>Wind </a:t>
            </a:r>
            <a:r>
              <a:rPr lang="en-US" sz="1200" i="1" dirty="0" err="1"/>
              <a:t>Energ</a:t>
            </a:r>
            <a:r>
              <a:rPr lang="en-US" sz="1200" i="1" dirty="0"/>
              <a:t>. </a:t>
            </a:r>
            <a:r>
              <a:rPr lang="en-US" sz="1200" b="1" dirty="0"/>
              <a:t>5</a:t>
            </a:r>
            <a:r>
              <a:rPr lang="en-US" sz="1200" dirty="0"/>
              <a:t>:151–169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84314" y="1466465"/>
            <a:ext cx="7304847" cy="4661379"/>
          </a:xfrm>
        </p:spPr>
        <p:txBody>
          <a:bodyPr anchor="t"/>
          <a:lstStyle/>
          <a:p>
            <a:r>
              <a:rPr lang="en-US" dirty="0" smtClean="0"/>
              <a:t>Panel Method vs traditional CFD methods</a:t>
            </a:r>
          </a:p>
          <a:p>
            <a:r>
              <a:rPr lang="en-US" dirty="0" smtClean="0"/>
              <a:t>Panel Method:</a:t>
            </a:r>
          </a:p>
          <a:p>
            <a:pPr lvl="1"/>
            <a:r>
              <a:rPr lang="en-US" dirty="0" smtClean="0"/>
              <a:t>No volume mesh, hence small </a:t>
            </a:r>
            <a:r>
              <a:rPr lang="en-US" dirty="0"/>
              <a:t>mesh </a:t>
            </a:r>
            <a:r>
              <a:rPr lang="en-US" dirty="0" smtClean="0"/>
              <a:t>size</a:t>
            </a:r>
            <a:endParaRPr lang="en-US" dirty="0"/>
          </a:p>
          <a:p>
            <a:pPr lvl="1"/>
            <a:r>
              <a:rPr lang="en-US" dirty="0"/>
              <a:t>Mesh size used: ~</a:t>
            </a:r>
            <a:r>
              <a:rPr lang="en-US" dirty="0" smtClean="0"/>
              <a:t>800</a:t>
            </a:r>
            <a:r>
              <a:rPr lang="en-US" dirty="0"/>
              <a:t>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</p:spTree>
    <p:extLst>
      <p:ext uri="{BB962C8B-B14F-4D97-AF65-F5344CB8AC3E}">
        <p14:creationId xmlns:p14="http://schemas.microsoft.com/office/powerpoint/2010/main" val="10096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Not going into mathematics, but as an overview:</a:t>
            </a:r>
          </a:p>
          <a:p>
            <a:r>
              <a:rPr lang="en-US" dirty="0" smtClean="0"/>
              <a:t>Each element has 2 coefficients: Source and Doublet</a:t>
            </a:r>
          </a:p>
          <a:p>
            <a:r>
              <a:rPr lang="en-US" dirty="0" smtClean="0"/>
              <a:t>Correct combination of these elements gives flow over body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40167" y="3517999"/>
            <a:ext cx="6718020" cy="3206317"/>
            <a:chOff x="381533" y="3570793"/>
            <a:chExt cx="6718020" cy="320631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7" t="15250" r="49649" b="13462"/>
            <a:stretch/>
          </p:blipFill>
          <p:spPr>
            <a:xfrm>
              <a:off x="381534" y="3720619"/>
              <a:ext cx="3311199" cy="305649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2" t="18168" r="51129" b="13861"/>
            <a:stretch/>
          </p:blipFill>
          <p:spPr>
            <a:xfrm>
              <a:off x="3842476" y="3755459"/>
              <a:ext cx="3257077" cy="302165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1533" y="3660785"/>
              <a:ext cx="195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element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55809" y="3570793"/>
              <a:ext cx="2079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Doublet element</a:t>
              </a:r>
            </a:p>
          </p:txBody>
        </p:sp>
      </p:grpSp>
      <p:pic>
        <p:nvPicPr>
          <p:cNvPr id="10" name="Picture 6" descr="http://latex2png.com/output/latex_e4de12637a3ef5d5ed7bb4e1c8e6d62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22" y="4055758"/>
            <a:ext cx="4937760" cy="4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latex2png.com/output/latex_4810366ed8f762dc6ce8777bc1eb6ef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436" y="5148756"/>
            <a:ext cx="4937760" cy="49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atex2png.com/output/latex_240feeec648224eb7cda8e2cca9723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337" y="5985132"/>
            <a:ext cx="2641796" cy="5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05143" y="3675479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due to Source element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30543" y="4716879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due to Doublet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Equation to solve (Boundary Conditions):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48" y="5232388"/>
            <a:ext cx="4839211" cy="1499719"/>
          </a:xfrm>
          <a:prstGeom prst="rect">
            <a:avLst/>
          </a:prstGeom>
        </p:spPr>
      </p:pic>
      <p:pic>
        <p:nvPicPr>
          <p:cNvPr id="8" name="Picture 2" descr="http://latex2png.com/output/latex_a38cae0b0b4942eec6b8fd65e34c42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933" y="2296640"/>
            <a:ext cx="754045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272364" y="3240728"/>
            <a:ext cx="7636352" cy="1600200"/>
            <a:chOff x="753823" y="4465320"/>
            <a:chExt cx="7636352" cy="1600200"/>
          </a:xfrm>
        </p:grpSpPr>
        <p:pic>
          <p:nvPicPr>
            <p:cNvPr id="11" name="Picture 2" descr="http://latex2png.com/output/latex_dc77a7191661685ef18ddb7eef0241b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823" y="4465320"/>
              <a:ext cx="7636352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latex2png.com/output/latex_7ad584ff0f47c9833ed11cbc686f99ec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5334000"/>
              <a:ext cx="3206742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http://latex2png.com/output/latex_935a5f44a62e7ac4cc72cce8ac5fff8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52" y="4851936"/>
            <a:ext cx="265841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23697" r="9279" b="26486"/>
          <a:stretch/>
        </p:blipFill>
        <p:spPr>
          <a:xfrm>
            <a:off x="7833360" y="5222508"/>
            <a:ext cx="4084794" cy="150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Reducing problem to a set of algebraic equations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4" name="Picture 4" descr="http://latex2png.com/output/latex_16e0db0d4c297d15cf7e20f13c71eb5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56" y="2304338"/>
            <a:ext cx="3185773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latex2png.com/output/latex_7b703e25a7a174743747e7225043dce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94" y="2304338"/>
            <a:ext cx="296265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049" y="1047192"/>
            <a:ext cx="3993124" cy="3218028"/>
          </a:xfrm>
          <a:prstGeom prst="rect">
            <a:avLst/>
          </a:prstGeom>
        </p:spPr>
      </p:pic>
      <p:pic>
        <p:nvPicPr>
          <p:cNvPr id="8" name="Picture 2" descr="http://latex2png.com/output/latex_0157407ba73c692cf99715d40c3a77c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32" y="3305181"/>
            <a:ext cx="4335593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latex2png.com/output/latex_822091070bfc958ad2ac223ff7f1786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313" y="5425250"/>
            <a:ext cx="3665445" cy="56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latex2png.com/output/latex_dff707c9d895eae6d9521d06c4cdf47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842" y="4239218"/>
            <a:ext cx="2484181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latex2png.com/output/latex_c61a84072ea011ea45b7ccbeb833c50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80" y="4561437"/>
            <a:ext cx="5897035" cy="164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10136</TotalTime>
  <Words>827</Words>
  <Application>Microsoft Office PowerPoint</Application>
  <PresentationFormat>Widescreen</PresentationFormat>
  <Paragraphs>176</Paragraphs>
  <Slides>29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Wingdings 3</vt:lpstr>
      <vt:lpstr>Wisp</vt:lpstr>
      <vt:lpstr>Pranav Ladkat</vt:lpstr>
      <vt:lpstr>Presentation Overview</vt:lpstr>
      <vt:lpstr>About me</vt:lpstr>
      <vt:lpstr>About me</vt:lpstr>
      <vt:lpstr>Master’s Project, University at Buffalo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HPC Course Project</vt:lpstr>
      <vt:lpstr>HPC Course Project</vt:lpstr>
      <vt:lpstr>HPC Course Project</vt:lpstr>
      <vt:lpstr>HPC Course Project</vt:lpstr>
      <vt:lpstr>Conclusion</vt:lpstr>
      <vt:lpstr>Thank you!</vt:lpstr>
      <vt:lpstr>PowerPoint Presentation</vt:lpstr>
    </vt:vector>
  </TitlesOfParts>
  <Company>University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Ladkat</dc:creator>
  <cp:lastModifiedBy>Pranav Ladkat</cp:lastModifiedBy>
  <cp:revision>271</cp:revision>
  <dcterms:created xsi:type="dcterms:W3CDTF">2015-07-06T02:32:14Z</dcterms:created>
  <dcterms:modified xsi:type="dcterms:W3CDTF">2016-01-25T06:49:10Z</dcterms:modified>
</cp:coreProperties>
</file>